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72" r:id="rId12"/>
    <p:sldId id="270" r:id="rId13"/>
    <p:sldId id="271" r:id="rId14"/>
    <p:sldId id="273" r:id="rId15"/>
    <p:sldId id="268" r:id="rId16"/>
    <p:sldId id="269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E3"/>
    <a:srgbClr val="00A9F6"/>
    <a:srgbClr val="414717"/>
    <a:srgbClr val="404D16"/>
    <a:srgbClr val="343537"/>
    <a:srgbClr val="64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-34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37D4E-2F16-4FDD-8991-C8A244A83A07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7FDBF-CD03-4BC6-ADD1-E003961828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1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7FDBF-CD03-4BC6-ADD1-E003961828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3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1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9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7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0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6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37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0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6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1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5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3173-DA6E-4577-9D36-E9A74710F4EC}" type="datetimeFigureOut">
              <a:rPr lang="zh-CN" altLang="en-US" smtClean="0"/>
              <a:t>2017-5-4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6416D-3B26-4D01-BA6D-6B8C02691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7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" y="826984"/>
            <a:ext cx="9121934" cy="3909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10" name="矩形 9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60" y="840444"/>
            <a:ext cx="1948813" cy="321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480" y="1502800"/>
            <a:ext cx="1802635" cy="321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Shape 40"/>
          <p:cNvSpPr>
            <a:spLocks noChangeArrowheads="1"/>
          </p:cNvSpPr>
          <p:nvPr/>
        </p:nvSpPr>
        <p:spPr bwMode="auto">
          <a:xfrm>
            <a:off x="745283" y="2213308"/>
            <a:ext cx="28814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增加客户印象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公司信息可渗透到终端客户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增强粘度，互动活粉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5283" y="1511754"/>
            <a:ext cx="16896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微信红包</a:t>
            </a:r>
            <a:endParaRPr lang="zh-CN" altLang="en-US" dirty="0"/>
          </a:p>
        </p:txBody>
      </p:sp>
      <p:pic>
        <p:nvPicPr>
          <p:cNvPr id="13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sp>
        <p:nvSpPr>
          <p:cNvPr id="15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3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sp>
        <p:nvSpPr>
          <p:cNvPr id="12" name="Shape 40"/>
          <p:cNvSpPr/>
          <p:nvPr/>
        </p:nvSpPr>
        <p:spPr>
          <a:xfrm>
            <a:off x="963886" y="1836741"/>
            <a:ext cx="2549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关注送红包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、上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传图片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、发送位置送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、摇一摇送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、回复关键词送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、回复语音送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3" name="文本框 26"/>
          <p:cNvSpPr txBox="1"/>
          <p:nvPr/>
        </p:nvSpPr>
        <p:spPr>
          <a:xfrm>
            <a:off x="542246" y="1190410"/>
            <a:ext cx="22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266065">
              <a:lnSpc>
                <a:spcPct val="200000"/>
              </a:lnSpc>
              <a:defRPr/>
            </a:pPr>
            <a:r>
              <a:rPr lang="zh-CN" altLang="en-US" dirty="0">
                <a:sym typeface="微软雅黑"/>
              </a:rPr>
              <a:t>红包发放软件</a:t>
            </a:r>
            <a:endParaRPr lang="en-US" altLang="zh-CN" dirty="0">
              <a:solidFill>
                <a:srgbClr val="35322F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30" y="1714540"/>
            <a:ext cx="3470803" cy="185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4510274" y="3681738"/>
            <a:ext cx="3616913" cy="6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红包金额用户可以自定义，但微信官方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只能发放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1.00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元到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元钱的红包（如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1.08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元）</a:t>
            </a:r>
          </a:p>
        </p:txBody>
      </p:sp>
      <p:sp>
        <p:nvSpPr>
          <p:cNvPr id="16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2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sp>
        <p:nvSpPr>
          <p:cNvPr id="12" name="Shape 40"/>
          <p:cNvSpPr/>
          <p:nvPr/>
        </p:nvSpPr>
        <p:spPr>
          <a:xfrm>
            <a:off x="542246" y="2127094"/>
            <a:ext cx="3089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、签到回复对应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、时时查看参会人员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名单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、支持表格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导出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通过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活动签到软件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，简化参会流程，增强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客户体验，方便参会人员信息的管理。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15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49" y="1185333"/>
            <a:ext cx="1979651" cy="311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1"/>
          <a:stretch>
            <a:fillRect/>
          </a:stretch>
        </p:blipFill>
        <p:spPr bwMode="auto">
          <a:xfrm>
            <a:off x="3881438" y="644962"/>
            <a:ext cx="1974423" cy="311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35" y="1753193"/>
            <a:ext cx="1862294" cy="311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26"/>
          <p:cNvSpPr txBox="1"/>
          <p:nvPr/>
        </p:nvSpPr>
        <p:spPr>
          <a:xfrm>
            <a:off x="542246" y="1190410"/>
            <a:ext cx="1689689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266065">
              <a:lnSpc>
                <a:spcPct val="200000"/>
              </a:lnSpc>
              <a:defRPr/>
            </a:pPr>
            <a:r>
              <a:rPr lang="zh-CN" altLang="en-US" dirty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活动签到</a:t>
            </a:r>
            <a:endParaRPr lang="en-US" altLang="zh-CN" dirty="0">
              <a:solidFill>
                <a:srgbClr val="35322F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354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7" y="882029"/>
            <a:ext cx="2209991" cy="331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882994" y="2168331"/>
            <a:ext cx="31302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、裂变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的朋友圈吸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方式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朋友圈的粉丝吸取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为主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、快速提升微信公众平台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流量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、便于二次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传播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、增加粉丝的活跃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4" name="文本框 26"/>
          <p:cNvSpPr txBox="1"/>
          <p:nvPr/>
        </p:nvSpPr>
        <p:spPr>
          <a:xfrm>
            <a:off x="882994" y="1360108"/>
            <a:ext cx="2749206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266065">
              <a:lnSpc>
                <a:spcPts val="2300"/>
              </a:lnSpc>
              <a:defRPr/>
            </a:pPr>
            <a:r>
              <a:rPr lang="zh-CN" altLang="en-US" dirty="0" smtClean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礼品，红包，积分</a:t>
            </a:r>
            <a:r>
              <a:rPr lang="en-US" altLang="zh-CN" dirty="0" smtClean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...</a:t>
            </a:r>
          </a:p>
          <a:p>
            <a:pPr marL="0" indent="0" defTabSz="266065">
              <a:lnSpc>
                <a:spcPts val="2300"/>
              </a:lnSpc>
              <a:buNone/>
              <a:defRPr/>
            </a:pPr>
            <a:r>
              <a:rPr lang="en-US" altLang="zh-CN" dirty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CN" dirty="0" smtClean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   </a:t>
            </a:r>
            <a:r>
              <a:rPr lang="zh-CN" altLang="en-US" dirty="0" smtClean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分享即得</a:t>
            </a:r>
            <a:endParaRPr lang="en-US" altLang="zh-CN" dirty="0">
              <a:solidFill>
                <a:srgbClr val="35322F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2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13" y="1691834"/>
            <a:ext cx="2093224" cy="311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2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pic>
        <p:nvPicPr>
          <p:cNvPr id="12" name="Picture 2" descr="C:\Documents and Settings\Administrator\桌面\a992e31f4134970ad48294bf97cad1c8a6865d6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1429" r="50000" b="1538"/>
          <a:stretch/>
        </p:blipFill>
        <p:spPr bwMode="auto">
          <a:xfrm>
            <a:off x="4704100" y="879895"/>
            <a:ext cx="1964485" cy="3234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 and Settings\Administrator\桌面\a992e31f4134970ad48294bf97cad1c8a6865d6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1" t="1588" r="1792" b="1154"/>
          <a:stretch/>
        </p:blipFill>
        <p:spPr bwMode="auto">
          <a:xfrm>
            <a:off x="6668585" y="1366019"/>
            <a:ext cx="1928290" cy="324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26"/>
          <p:cNvSpPr txBox="1"/>
          <p:nvPr/>
        </p:nvSpPr>
        <p:spPr>
          <a:xfrm>
            <a:off x="882994" y="1360108"/>
            <a:ext cx="2749206" cy="36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266065">
              <a:lnSpc>
                <a:spcPts val="2300"/>
              </a:lnSpc>
              <a:defRPr/>
            </a:pPr>
            <a:r>
              <a:rPr lang="zh-CN" altLang="en-US" dirty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公众</a:t>
            </a:r>
            <a:r>
              <a:rPr lang="zh-CN" altLang="en-US" dirty="0" smtClean="0">
                <a:solidFill>
                  <a:srgbClr val="35322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  <a:cs typeface="微软雅黑"/>
                <a:sym typeface="微软雅黑"/>
              </a:rPr>
              <a:t>号小游戏</a:t>
            </a:r>
            <a:endParaRPr lang="en-US" altLang="zh-CN" dirty="0" smtClean="0">
              <a:solidFill>
                <a:srgbClr val="35322F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2994" y="2168331"/>
            <a:ext cx="31302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游戏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种类多样：刮刮卡、大转盘、摇一摇、疯狂猜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、增加粉丝活跃度，增强参与感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、快速提升微信公众平台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流量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、便于公司形象提升与信息传播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5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89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293" y="1065727"/>
            <a:ext cx="2237426" cy="3267739"/>
          </a:xfrm>
          <a:prstGeom prst="rect">
            <a:avLst/>
          </a:prstGeom>
        </p:spPr>
      </p:pic>
      <p:sp>
        <p:nvSpPr>
          <p:cNvPr id="59" name="下箭头 58"/>
          <p:cNvSpPr/>
          <p:nvPr/>
        </p:nvSpPr>
        <p:spPr>
          <a:xfrm>
            <a:off x="5383658" y="1352223"/>
            <a:ext cx="496635" cy="2853987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456538" y="2083982"/>
            <a:ext cx="3508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 粉 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Shape 40"/>
          <p:cNvSpPr>
            <a:spLocks noChangeArrowheads="1"/>
          </p:cNvSpPr>
          <p:nvPr/>
        </p:nvSpPr>
        <p:spPr bwMode="auto">
          <a:xfrm>
            <a:off x="1122516" y="1976260"/>
            <a:ext cx="31961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电子目录在使用快捷方便的同时，其中微信积分兑换，红包奖励，满减返现等小活动可以极大增加粉丝关注度，活跃度，增强客户、粉丝粘性，提升公司形象。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14" r="11133" b="6275"/>
          <a:stretch/>
        </p:blipFill>
        <p:spPr>
          <a:xfrm>
            <a:off x="0" y="-575"/>
            <a:ext cx="9144000" cy="5143499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</p:pic>
      <p:sp>
        <p:nvSpPr>
          <p:cNvPr id="3" name="矩形 2"/>
          <p:cNvSpPr/>
          <p:nvPr/>
        </p:nvSpPr>
        <p:spPr>
          <a:xfrm>
            <a:off x="2102118" y="1279048"/>
            <a:ext cx="4821701" cy="313489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文本框 10"/>
          <p:cNvSpPr txBox="1"/>
          <p:nvPr/>
        </p:nvSpPr>
        <p:spPr>
          <a:xfrm>
            <a:off x="3134816" y="2465665"/>
            <a:ext cx="2690881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感谢聆听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5595" y="1628974"/>
            <a:ext cx="1369324" cy="3975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955968" y="3808603"/>
            <a:ext cx="1479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20230" y="3056479"/>
            <a:ext cx="5001544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MATTRIO Automotive Technology &amp; Service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Shanghai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）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Co., Ltd.      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如需完整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PPT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，请联系：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021-52212911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1529" y="4937762"/>
            <a:ext cx="3979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声明：本文数据由昂美汽车技术（上海）有限公司提供，仅代表本司观点</a:t>
            </a:r>
          </a:p>
        </p:txBody>
      </p:sp>
    </p:spTree>
    <p:extLst>
      <p:ext uri="{BB962C8B-B14F-4D97-AF65-F5344CB8AC3E}">
        <p14:creationId xmlns:p14="http://schemas.microsoft.com/office/powerpoint/2010/main" val="15867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33" y="1066567"/>
            <a:ext cx="5139967" cy="3428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318500" y="1158263"/>
            <a:ext cx="272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传统纸质产品目录：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8500" y="1835727"/>
            <a:ext cx="387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产品内容更新受限，上新慢，纠错慢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500" y="2305743"/>
            <a:ext cx="3485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翻阅查找速度慢，降低工作效率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8500" y="2706297"/>
            <a:ext cx="372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保存、携带不方便，耗时耗力耗成本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8500" y="3106083"/>
            <a:ext cx="372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查找形式单一，准确率偏低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7153" y="3824300"/>
            <a:ext cx="372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为什么不换一种简单的方式去提高效率？！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979" y="306408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传统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1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71327" y="838972"/>
            <a:ext cx="7650740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电子目录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实现功能：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通商与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工厂共享唯一的，统一的车型库，标准的车型库让双方使用“共同语言”交流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：车型库对应原厂编号，提升数据准确性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：车型库对应大型品牌商号码信息，深入了解市场动态和信息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：帮助经销商降低人员成本，提高工作效率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渠道下沉，直接对接零配件服务商和维修企业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：增加经销商的客户站粘性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：易于导入和渗透竞争对手渠道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：更快捷的产品信息发布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行业标杆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国内标准化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数据查询网站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6" y="2063242"/>
            <a:ext cx="1519291" cy="227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36" y="2603963"/>
            <a:ext cx="1519291" cy="227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609979" y="306408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</a:t>
            </a:r>
          </a:p>
        </p:txBody>
      </p:sp>
      <p:pic>
        <p:nvPicPr>
          <p:cNvPr id="1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31" y="925028"/>
            <a:ext cx="1974869" cy="351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32" y="1286448"/>
            <a:ext cx="1974869" cy="351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319580" y="1286448"/>
            <a:ext cx="308224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产品内容更新速度快，上新快，纠错快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327" y="2411375"/>
            <a:ext cx="3243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移动端数据库，在新产品推出及错误更改可快速修改后台数据库，实时推送产品更新情况，数据维护成本降低。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979" y="306408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电子目录优势</a:t>
            </a:r>
          </a:p>
        </p:txBody>
      </p:sp>
      <p:pic>
        <p:nvPicPr>
          <p:cNvPr id="13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2950" y="1336701"/>
            <a:ext cx="38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翻阅查找速度快，查找形式多样，准确定位产品，提高工作效率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1327" y="2441116"/>
            <a:ext cx="32431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快速精准查找产品，支持多种产品查询方式，多向定位产品，提高准确率，提高查找速度。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74" y="843126"/>
            <a:ext cx="1969870" cy="352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64" y="1240061"/>
            <a:ext cx="1980733" cy="352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09979" y="306408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电子目录优势</a:t>
            </a:r>
          </a:p>
        </p:txBody>
      </p:sp>
      <p:pic>
        <p:nvPicPr>
          <p:cNvPr id="15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09886" y="1250532"/>
            <a:ext cx="372712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保存、携带方便，随时随地各终端快速查找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55" y="845097"/>
            <a:ext cx="2202251" cy="345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53" y="1430178"/>
            <a:ext cx="2202251" cy="345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92982" y="2361583"/>
            <a:ext cx="32431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专属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页面制作，各种终端设备自适应，可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链接到微信公众号的菜单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里，产品数据一手掌握。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979" y="306408"/>
            <a:ext cx="164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电子目录优势</a:t>
            </a:r>
          </a:p>
        </p:txBody>
      </p:sp>
      <p:pic>
        <p:nvPicPr>
          <p:cNvPr id="13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8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3" y="726054"/>
            <a:ext cx="1935794" cy="344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6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9" name="矩形 8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19265" y="1094562"/>
            <a:ext cx="18419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电子目录涵盖内容：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6586" y="1607155"/>
            <a:ext cx="40342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车型库及车型保有量信息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客户所有产品线产品信息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产品图片导入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竞争对手信息导入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号码信息导入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不同产品技术参数设定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产品更换频率导入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客户权限设置（仅网站端口设定，非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15" y="1094562"/>
            <a:ext cx="1935794" cy="344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45" y="1506309"/>
            <a:ext cx="1935794" cy="344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涵盖内容</a:t>
            </a:r>
          </a:p>
        </p:txBody>
      </p:sp>
      <p:pic>
        <p:nvPicPr>
          <p:cNvPr id="16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1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51" y="2703845"/>
            <a:ext cx="3544584" cy="1993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67885" y="643598"/>
            <a:ext cx="37271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在线下单、</a:t>
            </a:r>
            <a:r>
              <a:rPr lang="en-US" altLang="zh-CN" dirty="0" smtClean="0"/>
              <a:t>VIN</a:t>
            </a:r>
            <a:r>
              <a:rPr lang="zh-CN" altLang="en-US" dirty="0" smtClean="0"/>
              <a:t>扫一扫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35103" y="1077344"/>
            <a:ext cx="3243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均可在线下单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5690" y="1447131"/>
            <a:ext cx="42630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</a:t>
            </a:r>
            <a:r>
              <a:rPr lang="zh-CN" altLang="en-US" dirty="0"/>
              <a:t>受限制：异地、外出也可随时下</a:t>
            </a:r>
            <a:r>
              <a:rPr lang="zh-CN" altLang="en-US" dirty="0" smtClean="0"/>
              <a:t>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系统</a:t>
            </a:r>
            <a:r>
              <a:rPr lang="zh-CN" altLang="en-US" dirty="0"/>
              <a:t>版权：只须支付一次性的费用，版权即属自己，不受制约；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节约</a:t>
            </a:r>
            <a:r>
              <a:rPr lang="zh-CN" altLang="en-US" dirty="0"/>
              <a:t>成本：销售人员的时间成本、财务人员的对账成本、提升下单效率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灵活</a:t>
            </a:r>
            <a:r>
              <a:rPr lang="zh-CN" altLang="en-US" dirty="0"/>
              <a:t>报价：可根据会员的层次、定期活动的区域实现不同的价格和促销政策；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分级管理</a:t>
            </a:r>
            <a:r>
              <a:rPr lang="zh-CN" altLang="en-US" dirty="0"/>
              <a:t>：可实现厂商</a:t>
            </a:r>
            <a:r>
              <a:rPr lang="en-US" altLang="zh-CN" dirty="0"/>
              <a:t>——</a:t>
            </a:r>
            <a:r>
              <a:rPr lang="zh-CN" altLang="en-US" dirty="0"/>
              <a:t>经销商</a:t>
            </a:r>
            <a:r>
              <a:rPr lang="en-US" altLang="zh-CN" dirty="0"/>
              <a:t>——</a:t>
            </a:r>
            <a:r>
              <a:rPr lang="zh-CN" altLang="en-US" dirty="0"/>
              <a:t>终端用户的分级管理；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35348" y="1847586"/>
            <a:ext cx="1066789" cy="79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VIN</a:t>
            </a:r>
            <a:r>
              <a:rPr lang="zh-CN" altLang="en-US" sz="1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扫一扫快捷识别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084" y="590871"/>
            <a:ext cx="2228042" cy="373292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49387" y="3550718"/>
            <a:ext cx="16562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PingFang SC"/>
              </a:rPr>
              <a:t>LFBJDBB43WJ000118</a:t>
            </a:r>
            <a:endParaRPr lang="en-US" altLang="zh-CN" b="1" i="0" dirty="0">
              <a:solidFill>
                <a:schemeClr val="bg2">
                  <a:lumMod val="90000"/>
                </a:schemeClr>
              </a:solidFill>
              <a:effectLst/>
              <a:latin typeface="PingFang SC"/>
            </a:endParaRPr>
          </a:p>
        </p:txBody>
      </p:sp>
      <p:pic>
        <p:nvPicPr>
          <p:cNvPr id="37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pic>
        <p:nvPicPr>
          <p:cNvPr id="3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31" y="161473"/>
            <a:ext cx="9190430" cy="429398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083" l="0" r="100000">
                          <a14:foregroundMark x1="90414" y1="85950" x2="8715" y2="85950"/>
                          <a14:foregroundMark x1="28105" y1="68595" x2="28105" y2="53719"/>
                          <a14:foregroundMark x1="41830" y1="40496" x2="42702" y2="68595"/>
                          <a14:foregroundMark x1="52070" y1="44628" x2="52941" y2="61983"/>
                          <a14:foregroundMark x1="61656" y1="43802" x2="62092" y2="68595"/>
                          <a14:foregroundMark x1="74292" y1="50413" x2="74946" y2="65289"/>
                          <a14:foregroundMark x1="6754" y1="87603" x2="5664" y2="87603"/>
                          <a14:foregroundMark x1="5447" y1="87603" x2="3922" y2="88430"/>
                          <a14:foregroundMark x1="91285" y1="87603" x2="94989" y2="87603"/>
                          <a14:foregroundMark x1="79956" y1="40496" x2="81264" y2="57025"/>
                          <a14:backgroundMark x1="31373" y1="56198" x2="31155" y2="52066"/>
                          <a14:backgroundMark x1="30719" y1="42975" x2="30719" y2="42975"/>
                          <a14:backgroundMark x1="30937" y1="39669" x2="30937" y2="39669"/>
                          <a14:backgroundMark x1="30937" y1="36364" x2="30937" y2="36364"/>
                          <a14:backgroundMark x1="11111" y1="82645" x2="11111" y2="82645"/>
                          <a14:backgroundMark x1="9150" y1="84298" x2="9150" y2="84298"/>
                          <a14:backgroundMark x1="9804" y1="84298" x2="9804" y2="84298"/>
                          <a14:backgroundMark x1="4139" y1="88430" x2="4139" y2="88430"/>
                          <a14:backgroundMark x1="6754" y1="85950" x2="6754" y2="85950"/>
                          <a14:backgroundMark x1="94989" y1="86777" x2="94989" y2="867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37" y="4957479"/>
            <a:ext cx="9214923" cy="220266"/>
            <a:chOff x="5892800" y="1278"/>
            <a:chExt cx="6348711" cy="404070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40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</a:t>
              </a:r>
              <a:r>
                <a:rPr lang="zh-CN" altLang="en-US" sz="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后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市场之道   </a:t>
              </a:r>
              <a:r>
                <a:rPr lang="en-US" altLang="zh-CN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Shape 40"/>
          <p:cNvSpPr>
            <a:spLocks noChangeArrowheads="1"/>
          </p:cNvSpPr>
          <p:nvPr/>
        </p:nvSpPr>
        <p:spPr bwMode="auto">
          <a:xfrm>
            <a:off x="467884" y="1538121"/>
            <a:ext cx="424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经销商的下单金额，生成相应积分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商城具备积分兑换、礼品管理、礼品筛选、购物车、订单管理、会员管理、积分生成、信息提醒等功能；  </a:t>
            </a:r>
          </a:p>
        </p:txBody>
      </p:sp>
      <p:sp>
        <p:nvSpPr>
          <p:cNvPr id="19" name="Shape 40"/>
          <p:cNvSpPr>
            <a:spLocks noChangeArrowheads="1"/>
          </p:cNvSpPr>
          <p:nvPr/>
        </p:nvSpPr>
        <p:spPr bwMode="auto">
          <a:xfrm>
            <a:off x="467884" y="3565924"/>
            <a:ext cx="4244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提高经销商的活跃度；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增强微信公众号的粘性和打开率。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7884" y="970646"/>
            <a:ext cx="37271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积分商城功能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67884" y="3031683"/>
            <a:ext cx="37271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实现意义</a:t>
            </a:r>
            <a:endParaRPr lang="zh-CN" altLang="en-US" dirty="0"/>
          </a:p>
        </p:txBody>
      </p:sp>
      <p:pic>
        <p:nvPicPr>
          <p:cNvPr id="17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0" r="100000">
                        <a14:foregroundMark x1="90414" y1="85950" x2="8715" y2="85950"/>
                        <a14:foregroundMark x1="28105" y1="68595" x2="28105" y2="53719"/>
                        <a14:foregroundMark x1="41830" y1="40496" x2="42702" y2="68595"/>
                        <a14:foregroundMark x1="52070" y1="44628" x2="52941" y2="61983"/>
                        <a14:foregroundMark x1="61656" y1="43802" x2="62092" y2="68595"/>
                        <a14:foregroundMark x1="74292" y1="50413" x2="74946" y2="65289"/>
                        <a14:foregroundMark x1="6754" y1="87603" x2="5664" y2="87603"/>
                        <a14:foregroundMark x1="5447" y1="87603" x2="3922" y2="88430"/>
                        <a14:foregroundMark x1="91285" y1="87603" x2="94989" y2="87603"/>
                        <a14:foregroundMark x1="79956" y1="40496" x2="81264" y2="57025"/>
                        <a14:backgroundMark x1="31373" y1="56198" x2="31155" y2="52066"/>
                        <a14:backgroundMark x1="30719" y1="42975" x2="30719" y2="42975"/>
                        <a14:backgroundMark x1="30937" y1="39669" x2="30937" y2="39669"/>
                        <a14:backgroundMark x1="30937" y1="36364" x2="30937" y2="36364"/>
                        <a14:backgroundMark x1="11111" y1="82645" x2="11111" y2="82645"/>
                        <a14:backgroundMark x1="9150" y1="84298" x2="9150" y2="84298"/>
                        <a14:backgroundMark x1="9804" y1="84298" x2="9804" y2="84298"/>
                        <a14:backgroundMark x1="4139" y1="88430" x2="4139" y2="88430"/>
                        <a14:backgroundMark x1="6754" y1="85950" x2="6754" y2="85950"/>
                        <a14:backgroundMark x1="94989" y1="86777" x2="94989" y2="86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" y="4607701"/>
            <a:ext cx="1376992" cy="354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44" y="534219"/>
            <a:ext cx="2173478" cy="3621394"/>
          </a:xfrm>
          <a:prstGeom prst="rect">
            <a:avLst/>
          </a:prstGeom>
        </p:spPr>
      </p:pic>
      <p:pic>
        <p:nvPicPr>
          <p:cNvPr id="15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930" y="1538121"/>
            <a:ext cx="1871417" cy="3321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27"/>
          <p:cNvSpPr txBox="1"/>
          <p:nvPr/>
        </p:nvSpPr>
        <p:spPr>
          <a:xfrm>
            <a:off x="609979" y="306408"/>
            <a:ext cx="190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p53k3pu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1073</Words>
  <Application>Microsoft Office PowerPoint</Application>
  <PresentationFormat>全屏显示(16:9)</PresentationFormat>
  <Paragraphs>113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Administrator</cp:lastModifiedBy>
  <cp:revision>36</cp:revision>
  <dcterms:created xsi:type="dcterms:W3CDTF">2017-04-17T09:35:38Z</dcterms:created>
  <dcterms:modified xsi:type="dcterms:W3CDTF">2017-05-04T08:25:16Z</dcterms:modified>
</cp:coreProperties>
</file>